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70" r:id="rId10"/>
    <p:sldId id="264" r:id="rId11"/>
    <p:sldId id="265" r:id="rId12"/>
    <p:sldId id="266" r:id="rId13"/>
    <p:sldId id="269" r:id="rId14"/>
    <p:sldId id="268" r:id="rId15"/>
    <p:sldId id="267"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52" autoAdjust="0"/>
  </p:normalViewPr>
  <p:slideViewPr>
    <p:cSldViewPr>
      <p:cViewPr varScale="1">
        <p:scale>
          <a:sx n="68" d="100"/>
          <a:sy n="68" d="100"/>
        </p:scale>
        <p:origin x="145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A0555D-D1FF-4469-92DA-54F7CC57BBDF}" type="datetimeFigureOut">
              <a:rPr lang="ru-RU" smtClean="0"/>
              <a:t>03.11.2020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09C003-7410-4BC8-B57E-2A237C34223C}" type="slidenum">
              <a:rPr lang="ru-RU" smtClean="0"/>
              <a:t>‹#›</a:t>
            </a:fld>
            <a:endParaRPr lang="ru-RU"/>
          </a:p>
        </p:txBody>
      </p:sp>
    </p:spTree>
    <p:extLst>
      <p:ext uri="{BB962C8B-B14F-4D97-AF65-F5344CB8AC3E}">
        <p14:creationId xmlns:p14="http://schemas.microsoft.com/office/powerpoint/2010/main" val="2279121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309C003-7410-4BC8-B57E-2A237C34223C}" type="slidenum">
              <a:rPr lang="ru-RU" smtClean="0"/>
              <a:t>5</a:t>
            </a:fld>
            <a:endParaRPr lang="ru-RU"/>
          </a:p>
        </p:txBody>
      </p:sp>
    </p:spTree>
    <p:extLst>
      <p:ext uri="{BB962C8B-B14F-4D97-AF65-F5344CB8AC3E}">
        <p14:creationId xmlns:p14="http://schemas.microsoft.com/office/powerpoint/2010/main" val="118988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03.11.2020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03.11.2020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03.11.2020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03.11.2020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03.11.2020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03.11.2020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p:txBody>
          <a:bodyPr>
            <a:normAutofit/>
          </a:bodyPr>
          <a:lstStyle/>
          <a:p>
            <a:pPr>
              <a:lnSpc>
                <a:spcPct val="115000"/>
              </a:lnSpc>
              <a:spcAft>
                <a:spcPts val="1000"/>
              </a:spcAft>
            </a:pPr>
            <a:r>
              <a:rPr lang="uk-UA" sz="3600" dirty="0">
                <a:ea typeface="Calibri"/>
                <a:cs typeface="Times New Roman"/>
              </a:rPr>
              <a:t>П І Д П Р О Е К Т</a:t>
            </a:r>
            <a:r>
              <a:rPr lang="ru-RU" sz="3600" dirty="0">
                <a:ea typeface="Calibri"/>
                <a:cs typeface="Times New Roman"/>
              </a:rPr>
              <a:t/>
            </a:r>
            <a:br>
              <a:rPr lang="ru-RU" sz="3600" dirty="0">
                <a:ea typeface="Calibri"/>
                <a:cs typeface="Times New Roman"/>
              </a:rPr>
            </a:br>
            <a:r>
              <a:rPr lang="uk-UA" sz="3600" dirty="0">
                <a:ea typeface="Calibri"/>
                <a:cs typeface="Times New Roman"/>
              </a:rPr>
              <a:t>«ПИШАЮСЯ  ТОБОЮ, РІДНИЙ  КРАЮ»</a:t>
            </a:r>
            <a:endParaRPr lang="ru-RU" sz="3600" dirty="0"/>
          </a:p>
        </p:txBody>
      </p:sp>
      <p:sp>
        <p:nvSpPr>
          <p:cNvPr id="4" name="Подзаголовок 3"/>
          <p:cNvSpPr>
            <a:spLocks noGrp="1"/>
          </p:cNvSpPr>
          <p:nvPr>
            <p:ph type="subTitle" idx="1"/>
          </p:nvPr>
        </p:nvSpPr>
        <p:spPr>
          <a:xfrm>
            <a:off x="4860032" y="4149080"/>
            <a:ext cx="3920480" cy="1752600"/>
          </a:xfrm>
        </p:spPr>
        <p:txBody>
          <a:bodyPr>
            <a:normAutofit fontScale="92500" lnSpcReduction="20000"/>
          </a:bodyPr>
          <a:lstStyle/>
          <a:p>
            <a:pPr algn="l">
              <a:lnSpc>
                <a:spcPct val="115000"/>
              </a:lnSpc>
              <a:spcAft>
                <a:spcPts val="1000"/>
              </a:spcAft>
            </a:pPr>
            <a:r>
              <a:rPr lang="uk-UA" sz="1800" b="1" dirty="0">
                <a:solidFill>
                  <a:schemeClr val="tx1"/>
                </a:solidFill>
                <a:ea typeface="Calibri"/>
                <a:cs typeface="Times New Roman"/>
              </a:rPr>
              <a:t>Підготували: </a:t>
            </a:r>
            <a:r>
              <a:rPr lang="uk-UA" sz="1800" dirty="0">
                <a:solidFill>
                  <a:schemeClr val="tx1"/>
                </a:solidFill>
                <a:ea typeface="Calibri"/>
                <a:cs typeface="Times New Roman"/>
              </a:rPr>
              <a:t>учні 8 класу </a:t>
            </a:r>
          </a:p>
          <a:p>
            <a:pPr algn="l">
              <a:lnSpc>
                <a:spcPct val="115000"/>
              </a:lnSpc>
              <a:spcAft>
                <a:spcPts val="1000"/>
              </a:spcAft>
            </a:pPr>
            <a:r>
              <a:rPr lang="uk-UA" sz="1800" dirty="0" err="1">
                <a:solidFill>
                  <a:schemeClr val="tx1"/>
                </a:solidFill>
                <a:ea typeface="Calibri"/>
                <a:cs typeface="Times New Roman"/>
              </a:rPr>
              <a:t>Черповодівської</a:t>
            </a:r>
            <a:r>
              <a:rPr lang="uk-UA" sz="1800" dirty="0">
                <a:solidFill>
                  <a:schemeClr val="tx1"/>
                </a:solidFill>
                <a:ea typeface="Calibri"/>
                <a:cs typeface="Times New Roman"/>
              </a:rPr>
              <a:t> ЗОШ І-ІІ ступенів</a:t>
            </a:r>
          </a:p>
          <a:p>
            <a:pPr algn="l">
              <a:lnSpc>
                <a:spcPct val="115000"/>
              </a:lnSpc>
              <a:spcAft>
                <a:spcPts val="1000"/>
              </a:spcAft>
            </a:pPr>
            <a:r>
              <a:rPr lang="uk-UA" sz="1800" b="1" dirty="0">
                <a:solidFill>
                  <a:schemeClr val="tx1"/>
                </a:solidFill>
                <a:ea typeface="Calibri"/>
                <a:cs typeface="Times New Roman"/>
              </a:rPr>
              <a:t>Керівник: </a:t>
            </a:r>
            <a:r>
              <a:rPr lang="uk-UA" sz="1800" dirty="0">
                <a:solidFill>
                  <a:schemeClr val="tx1"/>
                </a:solidFill>
                <a:ea typeface="Calibri"/>
                <a:cs typeface="Times New Roman"/>
              </a:rPr>
              <a:t>педагог-організатор </a:t>
            </a:r>
          </a:p>
          <a:p>
            <a:pPr algn="l">
              <a:lnSpc>
                <a:spcPct val="115000"/>
              </a:lnSpc>
              <a:spcAft>
                <a:spcPts val="1000"/>
              </a:spcAft>
            </a:pPr>
            <a:r>
              <a:rPr lang="uk-UA" sz="1800" dirty="0" err="1">
                <a:solidFill>
                  <a:schemeClr val="tx1"/>
                </a:solidFill>
                <a:ea typeface="Calibri"/>
                <a:cs typeface="Times New Roman"/>
              </a:rPr>
              <a:t>Головчук</a:t>
            </a:r>
            <a:r>
              <a:rPr lang="uk-UA" sz="1800" dirty="0">
                <a:solidFill>
                  <a:schemeClr val="tx1"/>
                </a:solidFill>
                <a:ea typeface="Calibri"/>
                <a:cs typeface="Times New Roman"/>
              </a:rPr>
              <a:t> Світлана Миколаївна</a:t>
            </a:r>
            <a:endParaRPr lang="ru-RU" sz="1800" dirty="0">
              <a:solidFill>
                <a:schemeClr val="tx1"/>
              </a:solidFill>
              <a:ea typeface="Calibri"/>
              <a:cs typeface="Times New Roman"/>
            </a:endParaRPr>
          </a:p>
          <a:p>
            <a:pPr algn="l"/>
            <a:endParaRPr lang="ru-RU" sz="1800" dirty="0"/>
          </a:p>
        </p:txBody>
      </p:sp>
      <p:sp>
        <p:nvSpPr>
          <p:cNvPr id="5" name="Прямоугольник 4"/>
          <p:cNvSpPr/>
          <p:nvPr/>
        </p:nvSpPr>
        <p:spPr>
          <a:xfrm>
            <a:off x="2279176" y="188640"/>
            <a:ext cx="4572000" cy="1200329"/>
          </a:xfrm>
          <a:prstGeom prst="rect">
            <a:avLst/>
          </a:prstGeom>
          <a:solidFill>
            <a:srgbClr val="F8F8F8">
              <a:alpha val="60000"/>
            </a:srgbClr>
          </a:solidFill>
          <a:effectLst>
            <a:softEdge rad="31750"/>
          </a:effectLst>
        </p:spPr>
        <p:txBody>
          <a:bodyPr>
            <a:spAutoFit/>
          </a:bodyPr>
          <a:lstStyle/>
          <a:p>
            <a:pPr algn="ctr"/>
            <a:r>
              <a:rPr lang="ru-RU" dirty="0"/>
              <a:t>Ч Е Р П О В О Д І В С Ь К А</a:t>
            </a:r>
          </a:p>
          <a:p>
            <a:pPr algn="ctr"/>
            <a:r>
              <a:rPr lang="ru-RU" dirty="0"/>
              <a:t>ЗАГАЛЬНООСВІТНЯ  ШКОЛА І-ІІ СТУПЕНІВ</a:t>
            </a:r>
          </a:p>
          <a:p>
            <a:pPr algn="ctr"/>
            <a:r>
              <a:rPr lang="ru-RU" dirty="0"/>
              <a:t>УМАНСЬКОЇ РАЙОННОЇ  РАДИ  </a:t>
            </a:r>
          </a:p>
          <a:p>
            <a:pPr algn="ctr"/>
            <a:r>
              <a:rPr lang="ru-RU" dirty="0"/>
              <a:t>ЧЕРКАСЬКОЇ ОБЛАСТІ</a:t>
            </a:r>
          </a:p>
        </p:txBody>
      </p:sp>
    </p:spTree>
    <p:extLst>
      <p:ext uri="{BB962C8B-B14F-4D97-AF65-F5344CB8AC3E}">
        <p14:creationId xmlns:p14="http://schemas.microsoft.com/office/powerpoint/2010/main" val="2987703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0" y="764704"/>
            <a:ext cx="5220072" cy="4601120"/>
          </a:xfrm>
        </p:spPr>
        <p:txBody>
          <a:bodyPr>
            <a:noAutofit/>
          </a:bodyPr>
          <a:lstStyle/>
          <a:p>
            <a:pPr marL="0" indent="536575" algn="just">
              <a:buNone/>
            </a:pPr>
            <a:r>
              <a:rPr lang="uk-UA" sz="2000" dirty="0"/>
              <a:t>З 01 квітня 2015 року  художнім керівником  народного фольклорно-етнографічного колективу призначено </a:t>
            </a:r>
            <a:r>
              <a:rPr lang="uk-UA" sz="2000" dirty="0" err="1"/>
              <a:t>Головчук</a:t>
            </a:r>
            <a:r>
              <a:rPr lang="uk-UA" sz="2000" dirty="0"/>
              <a:t> Світлану Миколаївну.</a:t>
            </a:r>
            <a:r>
              <a:rPr lang="en-US" sz="2000" dirty="0"/>
              <a:t> </a:t>
            </a:r>
            <a:r>
              <a:rPr lang="uk-UA" sz="2000" dirty="0"/>
              <a:t>Кількість учасників  на протязі останніх років  становить 15 осіб.</a:t>
            </a:r>
          </a:p>
          <a:p>
            <a:pPr marL="0" indent="536575" algn="just">
              <a:buNone/>
            </a:pPr>
            <a:r>
              <a:rPr lang="uk-UA" sz="2000" dirty="0"/>
              <a:t>На даний час в складі репертуару є колядки,</a:t>
            </a:r>
            <a:r>
              <a:rPr lang="en-US" sz="2000" dirty="0"/>
              <a:t> </a:t>
            </a:r>
            <a:r>
              <a:rPr lang="uk-UA" sz="2000" dirty="0"/>
              <a:t>щедрівки, </a:t>
            </a:r>
            <a:r>
              <a:rPr lang="uk-UA" sz="2000" dirty="0" err="1"/>
              <a:t>зажинково</a:t>
            </a:r>
            <a:r>
              <a:rPr lang="uk-UA" sz="2000" dirty="0"/>
              <a:t>-обжинкові, весільні та купальські пісні тощо. </a:t>
            </a:r>
          </a:p>
          <a:p>
            <a:pPr marL="0" indent="536575" algn="just">
              <a:buNone/>
            </a:pPr>
            <a:r>
              <a:rPr lang="uk-UA" sz="2000" dirty="0"/>
              <a:t>Колектив продовжує свої виступи в селах району і за його межами. Стали учасниками міжнародного проекту  «Поліфонія».</a:t>
            </a:r>
            <a:endParaRPr lang="ru-RU" sz="20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0073" y="3284984"/>
            <a:ext cx="3823730" cy="2865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s://lh3.googleusercontent.com/XstJT_6WoD9kRuo9yauvLWR07f6Ay5oEdXtmL3luOcQiF-lZfuvPteIVumSkEDQPiTT_k6F_T6oQclaCP9eRXIkmfUHQaKgR2c3q44tyKv1oNfpq5fES43LD0m8xKqW-eNu-r-Wk-aRH2YiA-kEeV2m4_NlUdss8w_EjoPR0tbRRWRCREozDyfHimMjCm4tpTJeqwVH65g9JzHqQCKYn7IN0HJbuKuN0rrUkyVLB2NYAyhm14VnGrwvRM8I0-chjhGU445QWKDHVPUyqnKlQrZrzXhAvEz5vDTVEt1pnAjv4sunImugJNA42PbMp2Ryxlg3SFwWeRTnU6i5tjHgIkeHGf2OwY6sQdDbd2dp9F-NuE8XlOK0-cTJFO2j_zt1aVo3BdWtojJSLlKLI7v2NKgJghzbFNnIWWh8u-nMnwQuGaJxOsoxgbnZASOotadU5SR6T9hXw9HFOOSVXELehlSz0JkPnpDp9rfqzEfmoOWo0hrVzzc914rENjYTsuHhJlVPAXJSxaqpTeHYAuHiNqZiJJfU3-1Y5fFxnR34ufXgFJ6q1fodcTSdlFF6vQu6B3WBeiV4WMe-Y8VsEvZ1LxC-WqdD6kRwyEosLKuCE4tS1sUSz8TWOXLmPEfZE-qfrAutvtMVxrAG66oKasoxEDOJ9W6Str_lG-9P0t1FYWEX8J3qbqOLDhOQgyah5=w846-h635-no?authuser=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20073" y="260648"/>
            <a:ext cx="3913262" cy="293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85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solidFill>
            <a:schemeClr val="bg1"/>
          </a:solidFill>
          <a:effectLst>
            <a:softEdge rad="31750"/>
          </a:effectLst>
        </p:spPr>
        <p:txBody>
          <a:bodyPr>
            <a:noAutofit/>
          </a:bodyPr>
          <a:lstStyle/>
          <a:p>
            <a:pPr lvl="0" indent="536575" algn="just">
              <a:spcBef>
                <a:spcPct val="20000"/>
              </a:spcBef>
            </a:pPr>
            <a:r>
              <a:rPr lang="uk-UA" sz="2000" dirty="0">
                <a:solidFill>
                  <a:prstClr val="black"/>
                </a:solidFill>
                <a:ea typeface="+mn-ea"/>
                <a:cs typeface="+mn-cs"/>
              </a:rPr>
              <a:t>За участь  в районних та обласних заходах, за багаторічну і сумлінну працю, вагомий внесок у розвиток та популяризацію української культури, колектив «КАЛИНА»  неодноразово нагороджувався грамотами та подяками.</a:t>
            </a:r>
            <a:endParaRPr lang="ru-RU" sz="2000" dirty="0"/>
          </a:p>
        </p:txBody>
      </p:sp>
      <p:pic>
        <p:nvPicPr>
          <p:cNvPr id="2052" name="Picture 4" descr="https://lh3.googleusercontent.com/Et2X_q86HTnDysr7JT8IGevbvAiuY6-zWjPJBcwpFqhERVanlTapSlg0VPkO9AnS15OheqoELj05tLC1EsiHW_fh0yc8NRsY4BWJhyIJZpRaq92rIiM9DrdeQKj3H3vRVYWfIObaLxtmrDopJshiHQr_EcZZp2ygWwpOortgF09Y5h0M4VYXJA_rWNh9qfj2XOgZZsWmj21Eml0IBWbVtF8czYrf63G1d7U88J2KSQIweAtKAoVCZ5TNn5ZiVFmcffZ0Lqo5dwjmTUHRup4eKbo0dF3oLhd-IDlMzvT8D-CipUYxH7FbUR0e5xRe6G_FQe1Gjm2JrnSL8TbPoXLyJN36rnS-gvtjTxHtW-8WZNW7iHxqBN5LrD5CzaAzM-0_vJp9bxPMv-lpiH3nNwLHB-nX6OYzro92J33pC3__YJwGCJwMsMortvn7Ka8k5gNIbFtMM17Yu_YLD45cwNMsnjPDwi-54y8avrDF4WzSKx12mpF1zxGYS1569FetV9RZVnj1kzacfLSrbYpvzsNTZfUVNnZVkDndUXHZZ3TD_CdIJ6O7tuwGr9BFsZHKQ1OEWBPmQo9KtcYaWVNvG1tQ7u8ft4qSLVgXyWCQxK-3NdojqkAQCceytVO96aTUhFej0U4LWr7yJtu0zF8ZgElgT5jRaCKn8SAV06YvGABDwDtGf7aoPD2Rf_d8y6isPw=w846-h635-no?authuser=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811" y="2492896"/>
            <a:ext cx="3638176" cy="272648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a:extLst>
              <a:ext uri="{FF2B5EF4-FFF2-40B4-BE49-F238E27FC236}">
                <a16:creationId xmlns:a16="http://schemas.microsoft.com/office/drawing/2014/main" id="{3173B579-2E87-4118-A1AC-8951EFCB7C4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5" name="Рисунок 4">
            <a:extLst>
              <a:ext uri="{FF2B5EF4-FFF2-40B4-BE49-F238E27FC236}">
                <a16:creationId xmlns:a16="http://schemas.microsoft.com/office/drawing/2014/main" id="{8569704A-0B21-4E3B-B9DC-DDF8A8C184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0736" y="1369165"/>
            <a:ext cx="1997075" cy="2819400"/>
          </a:xfrm>
          <a:prstGeom prst="rect">
            <a:avLst/>
          </a:prstGeom>
        </p:spPr>
      </p:pic>
      <p:pic>
        <p:nvPicPr>
          <p:cNvPr id="6" name="Рисунок 5">
            <a:extLst>
              <a:ext uri="{FF2B5EF4-FFF2-40B4-BE49-F238E27FC236}">
                <a16:creationId xmlns:a16="http://schemas.microsoft.com/office/drawing/2014/main" id="{CCF5ED98-16AF-4940-928D-0767994F0D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15191" y="1358179"/>
            <a:ext cx="2077465" cy="2898249"/>
          </a:xfrm>
          <a:prstGeom prst="rect">
            <a:avLst/>
          </a:prstGeom>
        </p:spPr>
      </p:pic>
      <p:pic>
        <p:nvPicPr>
          <p:cNvPr id="7" name="Рисунок 6">
            <a:extLst>
              <a:ext uri="{FF2B5EF4-FFF2-40B4-BE49-F238E27FC236}">
                <a16:creationId xmlns:a16="http://schemas.microsoft.com/office/drawing/2014/main" id="{2D4EC89D-40F0-45C3-A37B-F0C91E31AEA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44262" y="1358179"/>
            <a:ext cx="1983521" cy="2819401"/>
          </a:xfrm>
          <a:prstGeom prst="rect">
            <a:avLst/>
          </a:prstGeom>
        </p:spPr>
      </p:pic>
      <p:pic>
        <p:nvPicPr>
          <p:cNvPr id="8" name="Рисунок 7">
            <a:extLst>
              <a:ext uri="{FF2B5EF4-FFF2-40B4-BE49-F238E27FC236}">
                <a16:creationId xmlns:a16="http://schemas.microsoft.com/office/drawing/2014/main" id="{8EC381C2-5B57-4180-8FB3-D9415030356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10736" y="4207627"/>
            <a:ext cx="1925751" cy="2786098"/>
          </a:xfrm>
          <a:prstGeom prst="rect">
            <a:avLst/>
          </a:prstGeom>
        </p:spPr>
      </p:pic>
      <p:pic>
        <p:nvPicPr>
          <p:cNvPr id="9" name="Рисунок 8">
            <a:extLst>
              <a:ext uri="{FF2B5EF4-FFF2-40B4-BE49-F238E27FC236}">
                <a16:creationId xmlns:a16="http://schemas.microsoft.com/office/drawing/2014/main" id="{3C1871CA-B307-4546-856D-9A30CEFE78A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95389" y="4177580"/>
            <a:ext cx="1895052" cy="2737298"/>
          </a:xfrm>
          <a:prstGeom prst="rect">
            <a:avLst/>
          </a:prstGeom>
        </p:spPr>
      </p:pic>
      <p:pic>
        <p:nvPicPr>
          <p:cNvPr id="10" name="Рисунок 9">
            <a:extLst>
              <a:ext uri="{FF2B5EF4-FFF2-40B4-BE49-F238E27FC236}">
                <a16:creationId xmlns:a16="http://schemas.microsoft.com/office/drawing/2014/main" id="{8FE8818A-AADA-4C6E-BF12-E7932991B4A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12266" y="4141773"/>
            <a:ext cx="1915517" cy="2768834"/>
          </a:xfrm>
          <a:prstGeom prst="rect">
            <a:avLst/>
          </a:prstGeom>
        </p:spPr>
      </p:pic>
    </p:spTree>
    <p:extLst>
      <p:ext uri="{BB962C8B-B14F-4D97-AF65-F5344CB8AC3E}">
        <p14:creationId xmlns:p14="http://schemas.microsoft.com/office/powerpoint/2010/main" val="3035895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solidFill>
            <a:schemeClr val="bg1"/>
          </a:solidFill>
          <a:effectLst>
            <a:softEdge rad="31750"/>
          </a:effectLst>
        </p:spPr>
        <p:txBody>
          <a:bodyPr>
            <a:normAutofit fontScale="90000"/>
          </a:bodyPr>
          <a:lstStyle/>
          <a:p>
            <a:pPr lvl="0" indent="536575" algn="just">
              <a:spcBef>
                <a:spcPct val="20000"/>
              </a:spcBef>
            </a:pPr>
            <a:r>
              <a:rPr lang="uk-UA" sz="2000" dirty="0">
                <a:solidFill>
                  <a:prstClr val="black"/>
                </a:solidFill>
                <a:ea typeface="+mn-ea"/>
                <a:cs typeface="+mn-cs"/>
              </a:rPr>
              <a:t>При колективі «КАЛИНА» створено групу–супутників – «КАЛИНОНЬКА». До якого входили учениці </a:t>
            </a:r>
            <a:r>
              <a:rPr lang="uk-UA" sz="2000" dirty="0" err="1">
                <a:solidFill>
                  <a:prstClr val="black"/>
                </a:solidFill>
                <a:ea typeface="+mn-ea"/>
                <a:cs typeface="+mn-cs"/>
              </a:rPr>
              <a:t>Черповодівської</a:t>
            </a:r>
            <a:r>
              <a:rPr lang="uk-UA" sz="2000" dirty="0">
                <a:solidFill>
                  <a:prstClr val="black"/>
                </a:solidFill>
                <a:ea typeface="+mn-ea"/>
                <a:cs typeface="+mn-cs"/>
              </a:rPr>
              <a:t> загальноосвітньої школи І-ІІ ступенів. Склад якої мінявся, а зараз налічує - 6 осіб.</a:t>
            </a:r>
            <a:endParaRPr lang="ru-RU" sz="2000" dirty="0"/>
          </a:p>
        </p:txBody>
      </p:sp>
      <p:pic>
        <p:nvPicPr>
          <p:cNvPr id="4" name="Рисунок 3"/>
          <p:cNvPicPr/>
          <p:nvPr/>
        </p:nvPicPr>
        <p:blipFill>
          <a:blip r:embed="rId3" cstate="email">
            <a:extLst>
              <a:ext uri="{28A0092B-C50C-407E-A947-70E740481C1C}">
                <a14:useLocalDpi xmlns:a14="http://schemas.microsoft.com/office/drawing/2010/main"/>
              </a:ext>
            </a:extLst>
          </a:blip>
          <a:stretch>
            <a:fillRect/>
          </a:stretch>
        </p:blipFill>
        <p:spPr>
          <a:xfrm>
            <a:off x="4818694" y="3943062"/>
            <a:ext cx="4325306" cy="2914937"/>
          </a:xfrm>
          <a:prstGeom prst="rect">
            <a:avLst/>
          </a:prstGeom>
        </p:spPr>
      </p:pic>
      <p:pic>
        <p:nvPicPr>
          <p:cNvPr id="8" name="Рисунок 7"/>
          <p:cNvPicPr/>
          <p:nvPr/>
        </p:nvPicPr>
        <p:blipFill>
          <a:blip r:embed="rId4" cstate="email">
            <a:extLst>
              <a:ext uri="{28A0092B-C50C-407E-A947-70E740481C1C}">
                <a14:useLocalDpi xmlns:a14="http://schemas.microsoft.com/office/drawing/2010/main"/>
              </a:ext>
            </a:extLst>
          </a:blip>
          <a:stretch>
            <a:fillRect/>
          </a:stretch>
        </p:blipFill>
        <p:spPr>
          <a:xfrm>
            <a:off x="0" y="3943062"/>
            <a:ext cx="3995936" cy="2914937"/>
          </a:xfrm>
          <a:prstGeom prst="rect">
            <a:avLst/>
          </a:prstGeom>
        </p:spPr>
      </p:pic>
      <p:pic>
        <p:nvPicPr>
          <p:cNvPr id="9" name="Рисунок 8"/>
          <p:cNvPicPr/>
          <p:nvPr/>
        </p:nvPicPr>
        <p:blipFill>
          <a:blip r:embed="rId5" cstate="email">
            <a:extLst>
              <a:ext uri="{28A0092B-C50C-407E-A947-70E740481C1C}">
                <a14:useLocalDpi xmlns:a14="http://schemas.microsoft.com/office/drawing/2010/main"/>
              </a:ext>
            </a:extLst>
          </a:blip>
          <a:stretch>
            <a:fillRect/>
          </a:stretch>
        </p:blipFill>
        <p:spPr>
          <a:xfrm>
            <a:off x="2627784" y="1464153"/>
            <a:ext cx="3753703" cy="2718598"/>
          </a:xfrm>
          <a:prstGeom prst="rect">
            <a:avLst/>
          </a:prstGeom>
        </p:spPr>
      </p:pic>
    </p:spTree>
    <p:extLst>
      <p:ext uri="{BB962C8B-B14F-4D97-AF65-F5344CB8AC3E}">
        <p14:creationId xmlns:p14="http://schemas.microsoft.com/office/powerpoint/2010/main" val="39141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57200" y="274638"/>
            <a:ext cx="8229600" cy="1498178"/>
          </a:xfrm>
          <a:solidFill>
            <a:schemeClr val="bg1"/>
          </a:solidFill>
          <a:effectLst>
            <a:softEdge rad="31750"/>
          </a:effectLst>
        </p:spPr>
        <p:txBody>
          <a:bodyPr>
            <a:noAutofit/>
          </a:bodyPr>
          <a:lstStyle/>
          <a:p>
            <a:pPr lvl="0" indent="536575" algn="l">
              <a:spcBef>
                <a:spcPct val="20000"/>
              </a:spcBef>
            </a:pPr>
            <a:r>
              <a:rPr lang="uk-UA" sz="2000" dirty="0">
                <a:solidFill>
                  <a:prstClr val="black"/>
                </a:solidFill>
                <a:ea typeface="+mn-ea"/>
                <a:cs typeface="+mn-cs"/>
              </a:rPr>
              <a:t>Колектив «КАЛИНОНЬКА»    має  свій  репертуар, це пісні: «Цвіте  терен», «Не жаль  мені </a:t>
            </a:r>
            <a:r>
              <a:rPr lang="uk-UA" sz="2000" dirty="0" err="1">
                <a:solidFill>
                  <a:prstClr val="black"/>
                </a:solidFill>
                <a:ea typeface="+mn-ea"/>
                <a:cs typeface="+mn-cs"/>
              </a:rPr>
              <a:t>вечорочка</a:t>
            </a:r>
            <a:r>
              <a:rPr lang="uk-UA" sz="2000" dirty="0">
                <a:solidFill>
                  <a:prstClr val="black"/>
                </a:solidFill>
                <a:ea typeface="+mn-ea"/>
                <a:cs typeface="+mn-cs"/>
              </a:rPr>
              <a:t>», «Ой у полі три тополі», «Ой  вишенько-черешенько», «В мене батько лихий», «Ой не сваріться моя мамо», «Свято», «Колядник». Без їх участі  не проводиться жоден святковий концерт, огляд, щедрівки, колядки.</a:t>
            </a:r>
            <a:endParaRPr lang="ru-RU" sz="2000" dirty="0"/>
          </a:p>
        </p:txBody>
      </p:sp>
      <p:pic>
        <p:nvPicPr>
          <p:cNvPr id="4" name="Рисунок 3"/>
          <p:cNvPicPr/>
          <p:nvPr/>
        </p:nvPicPr>
        <p:blipFill rotWithShape="1">
          <a:blip r:embed="rId3" cstate="email">
            <a:extLst>
              <a:ext uri="{28A0092B-C50C-407E-A947-70E740481C1C}">
                <a14:useLocalDpi xmlns:a14="http://schemas.microsoft.com/office/drawing/2010/main"/>
              </a:ext>
            </a:extLst>
          </a:blip>
          <a:srcRect/>
          <a:stretch/>
        </p:blipFill>
        <p:spPr bwMode="auto">
          <a:xfrm>
            <a:off x="12339" y="1749723"/>
            <a:ext cx="4055605" cy="2621508"/>
          </a:xfrm>
          <a:prstGeom prst="rect">
            <a:avLst/>
          </a:prstGeom>
          <a:ln>
            <a:noFill/>
          </a:ln>
          <a:extLst>
            <a:ext uri="{53640926-AAD7-44D8-BBD7-CCE9431645EC}">
              <a14:shadowObscured xmlns:a14="http://schemas.microsoft.com/office/drawing/2010/main"/>
            </a:ext>
          </a:extLst>
        </p:spPr>
      </p:pic>
      <p:sp>
        <p:nvSpPr>
          <p:cNvPr id="5" name="AutoShape 2" descr="https://lh3.google.com/pw/ACtC-3fVGBEJMqxx-wZ3tCqzUBWM1T1q2oYldtTgeWX1Fd7kuZA0zQIbMhUSHJEb1o-2E_iFyvDhXCsiAzsy3X9_6m9qTn6SzQ=w876-h657-no?authuser=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26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3703" y="1601923"/>
            <a:ext cx="3481966" cy="261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618" y="4224945"/>
            <a:ext cx="3526136" cy="264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Рисунок 5">
            <a:extLst>
              <a:ext uri="{FF2B5EF4-FFF2-40B4-BE49-F238E27FC236}">
                <a16:creationId xmlns:a16="http://schemas.microsoft.com/office/drawing/2014/main" id="{A7C70D5C-9B04-43DA-A150-6BF5A12322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22678" y="4213398"/>
            <a:ext cx="1847248" cy="2621507"/>
          </a:xfrm>
          <a:prstGeom prst="rect">
            <a:avLst/>
          </a:prstGeom>
        </p:spPr>
      </p:pic>
      <p:pic>
        <p:nvPicPr>
          <p:cNvPr id="8" name="Рисунок 7">
            <a:extLst>
              <a:ext uri="{FF2B5EF4-FFF2-40B4-BE49-F238E27FC236}">
                <a16:creationId xmlns:a16="http://schemas.microsoft.com/office/drawing/2014/main" id="{0DDE8E97-CA15-47AD-8C5F-9C1590AA4E9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 y="4371231"/>
            <a:ext cx="3732627" cy="2492543"/>
          </a:xfrm>
          <a:prstGeom prst="rect">
            <a:avLst/>
          </a:prstGeom>
        </p:spPr>
      </p:pic>
    </p:spTree>
    <p:extLst>
      <p:ext uri="{BB962C8B-B14F-4D97-AF65-F5344CB8AC3E}">
        <p14:creationId xmlns:p14="http://schemas.microsoft.com/office/powerpoint/2010/main" val="3148563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57200" y="620688"/>
            <a:ext cx="8229600" cy="2094250"/>
          </a:xfrm>
          <a:solidFill>
            <a:schemeClr val="bg1"/>
          </a:solidFill>
          <a:effectLst>
            <a:softEdge rad="31750"/>
          </a:effectLst>
        </p:spPr>
        <p:txBody>
          <a:bodyPr>
            <a:normAutofit fontScale="90000"/>
          </a:bodyPr>
          <a:lstStyle/>
          <a:p>
            <a:pPr lvl="0" indent="536575" algn="just">
              <a:spcBef>
                <a:spcPct val="20000"/>
              </a:spcBef>
            </a:pPr>
            <a:r>
              <a:rPr lang="uk-UA" sz="3200" dirty="0">
                <a:solidFill>
                  <a:prstClr val="black"/>
                </a:solidFill>
                <a:ea typeface="+mn-ea"/>
                <a:cs typeface="+mn-cs"/>
              </a:rPr>
              <a:t>Діти досліджують  та вивчають старовинні пісні, щедрівки, колядки, традиційні українські народні свята. А потім застосовують нові знання під час проведення різноманітних заходів. Наприклад: святкування Андріївських вечорниць, Стрітення. </a:t>
            </a:r>
            <a:endParaRPr lang="ru-RU" dirty="0"/>
          </a:p>
        </p:txBody>
      </p:sp>
      <p:pic>
        <p:nvPicPr>
          <p:cNvPr id="4" name="Picture 2" descr="https://lh3.googleusercontent.com/v3DuLxNTqzC4LK4RebD6MUWi-_sgArEVvpn7hViCcydWkN5YjXmPk80cU2gVFBwV-UU2cp7NxzryXuQ_OZLKwEDqAadkFCWpEG-NEizeWesP575A91dxGszoe2Wl1uLVUJ7jV4Q9ZK6tdYuxZqDySdIzirAoPdpu6uTbJgV4GqpeV_VGKA1G7LTUqTDO49QVwjSGxGGp31w1NEEmptGEWbg5yuljY5bKoZ5RJmRO8np1QEainCmwEuvJ7Uwy-lE1mscFDO82a5z5UUrSFUSLCmKadW4UzkgR17oWCzGzL8J6Jtw8p0jhtLiQZCQDPK-q9t51jNhtkjooU9QZrqdv4JLcUxOlKT4bYsW_Yy0LCQskk59TDvQsJi1CqMuT87iwhPJyQZyGSKtRBxkIMDMMpStHnkyDlL19Gu0RVRsrpsUbE7imCyXUJyEHKwXIDYBGvsJB1T8lIQPqPzSkEy_VxcKbBHjrOoTBWUNz9EbEfi_1qV_5mAPOTmil3XngcIJIFQvOylpwWq-1ikvh_nE_OrDHex8Vb7nrpVsI5XzVbcFxaV2SK4bWdDlGlnbr17Sqi0Q4drCjrmCynCVw2IZIHJHkQR-R61679taPf57oT7GATj8sxQy9xsyimgUwd_Ga4co6v8H9bvyTK41M-O_5nThaqzSDaUJ_PY2c1OL0KVKGLMWKWoS2ocxvl22a5Q=w846-h635-no?authuser=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00" y="4769344"/>
            <a:ext cx="2771800" cy="2077212"/>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5459"/>
          <a:stretch/>
        </p:blipFill>
        <p:spPr bwMode="auto">
          <a:xfrm>
            <a:off x="-13185" y="2803351"/>
            <a:ext cx="3116580" cy="22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Рисунок 2">
            <a:extLst>
              <a:ext uri="{FF2B5EF4-FFF2-40B4-BE49-F238E27FC236}">
                <a16:creationId xmlns:a16="http://schemas.microsoft.com/office/drawing/2014/main" id="{C78D2DF1-EF6C-4B5D-B90C-92D6CD1233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26433" y="2803351"/>
            <a:ext cx="3491534" cy="2094250"/>
          </a:xfrm>
          <a:prstGeom prst="rect">
            <a:avLst/>
          </a:prstGeom>
        </p:spPr>
      </p:pic>
      <p:pic>
        <p:nvPicPr>
          <p:cNvPr id="6" name="Рисунок 5">
            <a:extLst>
              <a:ext uri="{FF2B5EF4-FFF2-40B4-BE49-F238E27FC236}">
                <a16:creationId xmlns:a16="http://schemas.microsoft.com/office/drawing/2014/main" id="{2245DF15-14FF-4ED4-A622-47C979621AFB}"/>
              </a:ext>
            </a:extLst>
          </p:cNvPr>
          <p:cNvPicPr>
            <a:picLocks noChangeAspect="1"/>
          </p:cNvPicPr>
          <p:nvPr/>
        </p:nvPicPr>
        <p:blipFill rotWithShape="1">
          <a:blip r:embed="rId6"/>
          <a:srcRect t="10084" r="5308"/>
          <a:stretch/>
        </p:blipFill>
        <p:spPr>
          <a:xfrm>
            <a:off x="1580074" y="4637553"/>
            <a:ext cx="3116580" cy="2220447"/>
          </a:xfrm>
          <a:prstGeom prst="rect">
            <a:avLst/>
          </a:prstGeom>
        </p:spPr>
      </p:pic>
    </p:spTree>
    <p:extLst>
      <p:ext uri="{BB962C8B-B14F-4D97-AF65-F5344CB8AC3E}">
        <p14:creationId xmlns:p14="http://schemas.microsoft.com/office/powerpoint/2010/main" val="1242915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solidFill>
            <a:schemeClr val="bg1"/>
          </a:solidFill>
          <a:effectLst>
            <a:softEdge rad="31750"/>
          </a:effectLst>
        </p:spPr>
        <p:txBody>
          <a:bodyPr>
            <a:normAutofit/>
          </a:bodyPr>
          <a:lstStyle/>
          <a:p>
            <a:pPr indent="536575" algn="just"/>
            <a:r>
              <a:rPr lang="uk-UA" sz="2400" dirty="0"/>
              <a:t>Щорічно беремо участь у районному фестивалі «Щедрівочка щедрувала».</a:t>
            </a:r>
            <a:endParaRPr lang="ru-RU" sz="2400" dirty="0"/>
          </a:p>
        </p:txBody>
      </p:sp>
      <p:sp>
        <p:nvSpPr>
          <p:cNvPr id="3" name="Объект 2"/>
          <p:cNvSpPr>
            <a:spLocks noGrp="1"/>
          </p:cNvSpPr>
          <p:nvPr>
            <p:ph idx="1"/>
          </p:nvPr>
        </p:nvSpPr>
        <p:spPr/>
        <p:txBody>
          <a:bodyPr/>
          <a:lstStyle/>
          <a:p>
            <a:endParaRPr lang="ru-RU" dirty="0"/>
          </a:p>
        </p:txBody>
      </p:sp>
      <p:pic>
        <p:nvPicPr>
          <p:cNvPr id="5" name="Рисунок 4" descr="https://cherpovodu-school.webnode.com.ua/_files/200004402-04cac04caf/%D1%89%D0%B5%D0%B4%D1%80%D1%96%D0%B2%D0%BA%D0%B0.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12776"/>
            <a:ext cx="4427984" cy="3295448"/>
          </a:xfrm>
          <a:prstGeom prst="rect">
            <a:avLst/>
          </a:prstGeom>
          <a:noFill/>
          <a:ln>
            <a:noFill/>
          </a:ln>
        </p:spPr>
      </p:pic>
      <p:pic>
        <p:nvPicPr>
          <p:cNvPr id="6" name="Рисунок 5" descr="https://rada.info/upload/users_files/02146959/gallery/large/IMG_7665.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3851920" y="3372347"/>
            <a:ext cx="5261409" cy="3485653"/>
          </a:xfrm>
          <a:prstGeom prst="rect">
            <a:avLst/>
          </a:prstGeom>
          <a:noFill/>
          <a:ln>
            <a:noFill/>
          </a:ln>
        </p:spPr>
      </p:pic>
      <p:pic>
        <p:nvPicPr>
          <p:cNvPr id="4" name="Рисунок 3">
            <a:extLst>
              <a:ext uri="{FF2B5EF4-FFF2-40B4-BE49-F238E27FC236}">
                <a16:creationId xmlns:a16="http://schemas.microsoft.com/office/drawing/2014/main" id="{F4CB13B0-7FF1-4EA0-BCA1-734A347551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241478"/>
            <a:ext cx="1837845" cy="2616522"/>
          </a:xfrm>
          <a:prstGeom prst="rect">
            <a:avLst/>
          </a:prstGeom>
        </p:spPr>
      </p:pic>
      <p:pic>
        <p:nvPicPr>
          <p:cNvPr id="9" name="Рисунок 8">
            <a:extLst>
              <a:ext uri="{FF2B5EF4-FFF2-40B4-BE49-F238E27FC236}">
                <a16:creationId xmlns:a16="http://schemas.microsoft.com/office/drawing/2014/main" id="{E0E6603A-7247-4382-BFD1-6740BA7B39E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99817" y="4269615"/>
            <a:ext cx="1837845" cy="2582917"/>
          </a:xfrm>
          <a:prstGeom prst="rect">
            <a:avLst/>
          </a:prstGeom>
        </p:spPr>
      </p:pic>
    </p:spTree>
    <p:extLst>
      <p:ext uri="{BB962C8B-B14F-4D97-AF65-F5344CB8AC3E}">
        <p14:creationId xmlns:p14="http://schemas.microsoft.com/office/powerpoint/2010/main" val="149607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57200" y="404664"/>
            <a:ext cx="8229600" cy="1143000"/>
          </a:xfrm>
        </p:spPr>
        <p:txBody>
          <a:bodyPr/>
          <a:lstStyle/>
          <a:p>
            <a:r>
              <a:rPr lang="uk-UA" dirty="0"/>
              <a:t>Висновок</a:t>
            </a:r>
            <a:endParaRPr lang="ru-RU" dirty="0"/>
          </a:p>
        </p:txBody>
      </p:sp>
      <p:sp>
        <p:nvSpPr>
          <p:cNvPr id="3" name="Объект 2"/>
          <p:cNvSpPr>
            <a:spLocks noGrp="1"/>
          </p:cNvSpPr>
          <p:nvPr>
            <p:ph idx="1"/>
          </p:nvPr>
        </p:nvSpPr>
        <p:spPr/>
        <p:txBody>
          <a:bodyPr/>
          <a:lstStyle/>
          <a:p>
            <a:pPr marL="0" indent="536575" algn="just">
              <a:buNone/>
            </a:pPr>
            <a:r>
              <a:rPr lang="uk-UA" dirty="0"/>
              <a:t>Якщо ми хочемо вирости патріотами нашої держави, то повинні поважати та вивчати історію, традиції свого народу. Ми, прийдешнє покоління, досліджуючи дізнаємось, переймаємо, накопичуємо та бережемо досвід старших поколінь про  духовні цінності нашого народу -  побут, обряди, традиції, звичаї, культуру. </a:t>
            </a:r>
            <a:endParaRPr lang="ru-RU" dirty="0"/>
          </a:p>
        </p:txBody>
      </p:sp>
    </p:spTree>
    <p:extLst>
      <p:ext uri="{BB962C8B-B14F-4D97-AF65-F5344CB8AC3E}">
        <p14:creationId xmlns:p14="http://schemas.microsoft.com/office/powerpoint/2010/main" val="702346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57200" y="476672"/>
            <a:ext cx="8229600" cy="1143000"/>
          </a:xfrm>
        </p:spPr>
        <p:txBody>
          <a:bodyPr/>
          <a:lstStyle/>
          <a:p>
            <a:r>
              <a:rPr lang="uk-UA" dirty="0"/>
              <a:t>Мета </a:t>
            </a:r>
            <a:r>
              <a:rPr lang="uk-UA" smtClean="0"/>
              <a:t>підпроекту</a:t>
            </a:r>
            <a:r>
              <a:rPr lang="uk-UA" dirty="0"/>
              <a:t>:</a:t>
            </a:r>
            <a:endParaRPr lang="ru-RU" dirty="0"/>
          </a:p>
        </p:txBody>
      </p:sp>
      <p:sp>
        <p:nvSpPr>
          <p:cNvPr id="3" name="Объект 2"/>
          <p:cNvSpPr>
            <a:spLocks noGrp="1"/>
          </p:cNvSpPr>
          <p:nvPr>
            <p:ph idx="1"/>
          </p:nvPr>
        </p:nvSpPr>
        <p:spPr>
          <a:xfrm>
            <a:off x="457200" y="1700808"/>
            <a:ext cx="8229600" cy="4525963"/>
          </a:xfrm>
        </p:spPr>
        <p:txBody>
          <a:bodyPr>
            <a:normAutofit/>
          </a:bodyPr>
          <a:lstStyle/>
          <a:p>
            <a:pPr marL="0" indent="536575">
              <a:buNone/>
            </a:pPr>
            <a:r>
              <a:rPr lang="uk-UA" sz="2400" dirty="0"/>
              <a:t>Поглибити знання учнів про культуру, народні традиції свого народу та села, створювати святковий мікроклімат під час проведення етнічних свят, збагачувати </a:t>
            </a:r>
            <a:r>
              <a:rPr lang="uk-UA" sz="2400" dirty="0" err="1"/>
              <a:t>емоційно</a:t>
            </a:r>
            <a:r>
              <a:rPr lang="uk-UA" sz="2400" dirty="0"/>
              <a:t>-естетичний досвід, розвивати  популяризацію та відтворення традиційних обрядів, збереження  музичної, вокальної та хореографічної спадщини української народної культури. </a:t>
            </a:r>
            <a:endParaRPr lang="ru-RU" sz="2400" dirty="0"/>
          </a:p>
        </p:txBody>
      </p:sp>
    </p:spTree>
    <p:extLst>
      <p:ext uri="{BB962C8B-B14F-4D97-AF65-F5344CB8AC3E}">
        <p14:creationId xmlns:p14="http://schemas.microsoft.com/office/powerpoint/2010/main" val="174016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5364088" y="620688"/>
            <a:ext cx="2890074" cy="2605707"/>
          </a:xfrm>
          <a:solidFill>
            <a:srgbClr val="F8F8F8"/>
          </a:solidFill>
          <a:effectLst>
            <a:softEdge rad="63500"/>
          </a:effectLst>
        </p:spPr>
        <p:txBody>
          <a:bodyPr>
            <a:normAutofit fontScale="90000"/>
          </a:bodyPr>
          <a:lstStyle/>
          <a:p>
            <a:pPr marL="342900" lvl="0" indent="-342900" algn="r">
              <a:lnSpc>
                <a:spcPct val="115000"/>
              </a:lnSpc>
              <a:spcBef>
                <a:spcPct val="20000"/>
              </a:spcBef>
            </a:pPr>
            <a:r>
              <a:rPr lang="uk-UA" sz="1500" i="1" dirty="0">
                <a:solidFill>
                  <a:srgbClr val="FF0000"/>
                </a:solidFill>
                <a:latin typeface="BancoLightTT"/>
                <a:ea typeface="Times New Roman"/>
                <a:cs typeface="Times New Roman"/>
              </a:rPr>
              <a:t>… </a:t>
            </a:r>
            <a:r>
              <a:rPr lang="uk-UA" sz="1500" i="1" dirty="0">
                <a:latin typeface="BancoLightTT"/>
                <a:ea typeface="Times New Roman"/>
                <a:cs typeface="Times New Roman"/>
              </a:rPr>
              <a:t>Де тиха Ятрань, крізь віки,</a:t>
            </a:r>
            <a:r>
              <a:rPr lang="ru-RU" sz="1100" dirty="0">
                <a:ea typeface="Times New Roman"/>
                <a:cs typeface="Times New Roman"/>
              </a:rPr>
              <a:t/>
            </a:r>
            <a:br>
              <a:rPr lang="ru-RU" sz="1100" dirty="0">
                <a:ea typeface="Times New Roman"/>
                <a:cs typeface="Times New Roman"/>
              </a:rPr>
            </a:br>
            <a:r>
              <a:rPr lang="uk-UA" sz="1500" i="1" dirty="0">
                <a:latin typeface="BancoLightTT"/>
                <a:ea typeface="Times New Roman"/>
                <a:cs typeface="Times New Roman"/>
              </a:rPr>
              <a:t>Несе в майбутнє води.</a:t>
            </a:r>
            <a:r>
              <a:rPr lang="ru-RU" sz="1100" dirty="0">
                <a:ea typeface="Times New Roman"/>
                <a:cs typeface="Times New Roman"/>
              </a:rPr>
              <a:t/>
            </a:r>
            <a:br>
              <a:rPr lang="ru-RU" sz="1100" dirty="0">
                <a:ea typeface="Times New Roman"/>
                <a:cs typeface="Times New Roman"/>
              </a:rPr>
            </a:br>
            <a:r>
              <a:rPr lang="uk-UA" sz="1500" i="1" dirty="0">
                <a:latin typeface="BancoLightTT"/>
                <a:ea typeface="Times New Roman"/>
                <a:cs typeface="Times New Roman"/>
              </a:rPr>
              <a:t>Де густі верби у ставках</a:t>
            </a:r>
            <a:r>
              <a:rPr lang="ru-RU" sz="1100" dirty="0">
                <a:ea typeface="Times New Roman"/>
                <a:cs typeface="Times New Roman"/>
              </a:rPr>
              <a:t/>
            </a:r>
            <a:br>
              <a:rPr lang="ru-RU" sz="1100" dirty="0">
                <a:ea typeface="Times New Roman"/>
                <a:cs typeface="Times New Roman"/>
              </a:rPr>
            </a:br>
            <a:r>
              <a:rPr lang="uk-UA" sz="1500" i="1" dirty="0">
                <a:latin typeface="BancoLightTT"/>
                <a:ea typeface="Times New Roman"/>
                <a:cs typeface="Times New Roman"/>
              </a:rPr>
              <a:t>Свою купають вроду.</a:t>
            </a:r>
            <a:r>
              <a:rPr lang="ru-RU" sz="1100" dirty="0">
                <a:ea typeface="Times New Roman"/>
                <a:cs typeface="Times New Roman"/>
              </a:rPr>
              <a:t/>
            </a:r>
            <a:br>
              <a:rPr lang="ru-RU" sz="1100" dirty="0">
                <a:ea typeface="Times New Roman"/>
                <a:cs typeface="Times New Roman"/>
              </a:rPr>
            </a:br>
            <a:r>
              <a:rPr lang="uk-UA" sz="1500" i="1" dirty="0">
                <a:latin typeface="BancoLightTT"/>
                <a:ea typeface="Times New Roman"/>
                <a:cs typeface="Times New Roman"/>
              </a:rPr>
              <a:t> </a:t>
            </a:r>
            <a:r>
              <a:rPr lang="ru-RU" sz="1100" dirty="0">
                <a:ea typeface="Times New Roman"/>
                <a:cs typeface="Times New Roman"/>
              </a:rPr>
              <a:t/>
            </a:r>
            <a:br>
              <a:rPr lang="ru-RU" sz="1100" dirty="0">
                <a:ea typeface="Times New Roman"/>
                <a:cs typeface="Times New Roman"/>
              </a:rPr>
            </a:br>
            <a:r>
              <a:rPr lang="uk-UA" sz="1500" i="1" dirty="0">
                <a:latin typeface="BancoLightTT"/>
                <a:ea typeface="Times New Roman"/>
                <a:cs typeface="Times New Roman"/>
              </a:rPr>
              <a:t>Там, серед вічної краси</a:t>
            </a:r>
            <a:r>
              <a:rPr lang="ru-RU" sz="1100" dirty="0">
                <a:ea typeface="Times New Roman"/>
                <a:cs typeface="Times New Roman"/>
              </a:rPr>
              <a:t/>
            </a:r>
            <a:br>
              <a:rPr lang="ru-RU" sz="1100" dirty="0">
                <a:ea typeface="Times New Roman"/>
                <a:cs typeface="Times New Roman"/>
              </a:rPr>
            </a:br>
            <a:r>
              <a:rPr lang="uk-UA" sz="1500" i="1" dirty="0">
                <a:latin typeface="BancoLightTT"/>
                <a:ea typeface="Times New Roman"/>
                <a:cs typeface="Times New Roman"/>
              </a:rPr>
              <a:t>Вкраїнської природи,</a:t>
            </a:r>
            <a:r>
              <a:rPr lang="ru-RU" sz="1100" dirty="0">
                <a:ea typeface="Times New Roman"/>
                <a:cs typeface="Times New Roman"/>
              </a:rPr>
              <a:t/>
            </a:r>
            <a:br>
              <a:rPr lang="ru-RU" sz="1100" dirty="0">
                <a:ea typeface="Times New Roman"/>
                <a:cs typeface="Times New Roman"/>
              </a:rPr>
            </a:br>
            <a:r>
              <a:rPr lang="uk-UA" sz="1500" i="1" dirty="0">
                <a:latin typeface="BancoLightTT"/>
                <a:ea typeface="Times New Roman"/>
                <a:cs typeface="Times New Roman"/>
              </a:rPr>
              <a:t>Лежать закохані в пісні</a:t>
            </a:r>
            <a:r>
              <a:rPr lang="ru-RU" sz="1100" dirty="0">
                <a:ea typeface="Times New Roman"/>
                <a:cs typeface="Times New Roman"/>
              </a:rPr>
              <a:t/>
            </a:r>
            <a:br>
              <a:rPr lang="ru-RU" sz="1100" dirty="0">
                <a:ea typeface="Times New Roman"/>
                <a:cs typeface="Times New Roman"/>
              </a:rPr>
            </a:br>
            <a:r>
              <a:rPr lang="uk-UA" sz="1500" i="1" dirty="0">
                <a:latin typeface="BancoLightTT"/>
                <a:ea typeface="Times New Roman"/>
                <a:cs typeface="Times New Roman"/>
              </a:rPr>
              <a:t>І працю, - </a:t>
            </a:r>
            <a:r>
              <a:rPr lang="uk-UA" sz="1500" i="1" dirty="0" err="1">
                <a:latin typeface="BancoLightTT"/>
                <a:ea typeface="Times New Roman"/>
                <a:cs typeface="Times New Roman"/>
              </a:rPr>
              <a:t>Черповоди</a:t>
            </a:r>
            <a:r>
              <a:rPr lang="uk-UA" sz="1500" i="1" dirty="0">
                <a:latin typeface="BancoLightTT"/>
                <a:ea typeface="Times New Roman"/>
                <a:cs typeface="Times New Roman"/>
              </a:rPr>
              <a:t>.</a:t>
            </a:r>
            <a:r>
              <a:rPr lang="ru-RU" sz="1100" dirty="0">
                <a:ea typeface="Times New Roman"/>
                <a:cs typeface="Times New Roman"/>
              </a:rPr>
              <a:t/>
            </a:r>
            <a:br>
              <a:rPr lang="ru-RU" sz="1100" dirty="0">
                <a:ea typeface="Times New Roman"/>
                <a:cs typeface="Times New Roman"/>
              </a:rPr>
            </a:br>
            <a:r>
              <a:rPr lang="uk-UA" sz="1500" i="1" dirty="0">
                <a:latin typeface="BancoLightTT"/>
                <a:ea typeface="Times New Roman"/>
                <a:cs typeface="Times New Roman"/>
              </a:rPr>
              <a:t>(</a:t>
            </a:r>
            <a:r>
              <a:rPr lang="uk-UA" sz="1500" i="1" dirty="0" err="1">
                <a:latin typeface="BancoLightTT"/>
                <a:ea typeface="Times New Roman"/>
                <a:cs typeface="Times New Roman"/>
              </a:rPr>
              <a:t>М.Б.Романенко</a:t>
            </a:r>
            <a:r>
              <a:rPr lang="uk-UA" sz="1500" i="1" dirty="0">
                <a:latin typeface="BancoLightTT"/>
                <a:ea typeface="Times New Roman"/>
                <a:cs typeface="Times New Roman"/>
              </a:rPr>
              <a:t>)</a:t>
            </a:r>
            <a:endParaRPr lang="ru-RU" dirty="0"/>
          </a:p>
        </p:txBody>
      </p:sp>
      <p:sp>
        <p:nvSpPr>
          <p:cNvPr id="3" name="Объект 2"/>
          <p:cNvSpPr>
            <a:spLocks noGrp="1"/>
          </p:cNvSpPr>
          <p:nvPr>
            <p:ph idx="1"/>
          </p:nvPr>
        </p:nvSpPr>
        <p:spPr>
          <a:xfrm>
            <a:off x="457200" y="3429000"/>
            <a:ext cx="8229600" cy="2697163"/>
          </a:xfrm>
          <a:solidFill>
            <a:schemeClr val="bg1"/>
          </a:solidFill>
          <a:effectLst>
            <a:softEdge rad="31750"/>
          </a:effectLst>
        </p:spPr>
        <p:txBody>
          <a:bodyPr>
            <a:normAutofit fontScale="85000" lnSpcReduction="10000"/>
          </a:bodyPr>
          <a:lstStyle/>
          <a:p>
            <a:pPr marL="0" indent="536575" algn="just">
              <a:buNone/>
            </a:pPr>
            <a:r>
              <a:rPr lang="uk-UA" dirty="0">
                <a:latin typeface="Times New Roman"/>
                <a:ea typeface="Times New Roman"/>
              </a:rPr>
              <a:t>Село </a:t>
            </a:r>
            <a:r>
              <a:rPr lang="uk-UA" dirty="0" err="1">
                <a:latin typeface="Times New Roman"/>
                <a:ea typeface="Times New Roman"/>
              </a:rPr>
              <a:t>Черповоди</a:t>
            </a:r>
            <a:r>
              <a:rPr lang="uk-UA" dirty="0">
                <a:latin typeface="Times New Roman"/>
                <a:ea typeface="Times New Roman"/>
              </a:rPr>
              <a:t>. Саме в цьому мальовничому краї в 1978 році молода випускниця Уманського музичного училища імені </a:t>
            </a:r>
            <a:r>
              <a:rPr lang="uk-UA" dirty="0" err="1">
                <a:latin typeface="Times New Roman"/>
                <a:ea typeface="Times New Roman"/>
              </a:rPr>
              <a:t>Демуцького</a:t>
            </a:r>
            <a:r>
              <a:rPr lang="uk-UA" dirty="0">
                <a:latin typeface="Times New Roman"/>
                <a:ea typeface="Times New Roman"/>
              </a:rPr>
              <a:t> Стригун (</a:t>
            </a:r>
            <a:r>
              <a:rPr lang="uk-UA" dirty="0" err="1">
                <a:latin typeface="Times New Roman"/>
                <a:ea typeface="Times New Roman"/>
              </a:rPr>
              <a:t>Рябокобилюк</a:t>
            </a:r>
            <a:r>
              <a:rPr lang="uk-UA" dirty="0">
                <a:latin typeface="Times New Roman"/>
                <a:ea typeface="Times New Roman"/>
              </a:rPr>
              <a:t>) Марія Григорівна разом з </a:t>
            </a:r>
            <a:r>
              <a:rPr lang="uk-UA" dirty="0" err="1">
                <a:latin typeface="Times New Roman"/>
                <a:ea typeface="Times New Roman"/>
              </a:rPr>
              <a:t>бібліотекарем</a:t>
            </a:r>
            <a:r>
              <a:rPr lang="uk-UA" dirty="0">
                <a:latin typeface="Times New Roman"/>
                <a:ea typeface="Times New Roman"/>
              </a:rPr>
              <a:t> </a:t>
            </a:r>
            <a:r>
              <a:rPr lang="uk-UA" dirty="0" err="1">
                <a:latin typeface="Times New Roman"/>
                <a:ea typeface="Times New Roman"/>
              </a:rPr>
              <a:t>Гонтаренко</a:t>
            </a:r>
            <a:r>
              <a:rPr lang="uk-UA" dirty="0">
                <a:latin typeface="Times New Roman"/>
                <a:ea typeface="Times New Roman"/>
              </a:rPr>
              <a:t>  Ніною Олексіївною створили жіночий колектив </a:t>
            </a:r>
            <a:r>
              <a:rPr lang="uk-UA" dirty="0" err="1">
                <a:latin typeface="Times New Roman"/>
                <a:ea typeface="Times New Roman"/>
              </a:rPr>
              <a:t>хорланку</a:t>
            </a:r>
            <a:r>
              <a:rPr lang="uk-UA" dirty="0">
                <a:latin typeface="Times New Roman"/>
                <a:ea typeface="Times New Roman"/>
              </a:rPr>
              <a:t> «Калина». На той період в колективі приймало участь 18 жінок. </a:t>
            </a:r>
            <a:endParaRPr lang="ru-RU"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2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188640"/>
            <a:ext cx="3995936" cy="3037755"/>
          </a:xfrm>
          <a:prstGeom prst="rect">
            <a:avLst/>
          </a:prstGeom>
          <a:noFill/>
          <a:ln w="19050">
            <a:solidFill>
              <a:srgbClr val="000000"/>
            </a:solidFill>
            <a:miter lim="800000"/>
            <a:headEnd/>
            <a:tailEnd/>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66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57200" y="0"/>
            <a:ext cx="8229600" cy="1143000"/>
          </a:xfrm>
          <a:solidFill>
            <a:srgbClr val="F8F8F8"/>
          </a:solidFill>
          <a:effectLst>
            <a:softEdge rad="63500"/>
          </a:effectLst>
        </p:spPr>
        <p:txBody>
          <a:bodyPr>
            <a:normAutofit/>
          </a:bodyPr>
          <a:lstStyle/>
          <a:p>
            <a:pPr indent="449263" algn="just"/>
            <a:r>
              <a:rPr lang="uk-UA" sz="2000" dirty="0"/>
              <a:t>Колектив співав українські народні пісні, які подобались людям, незабаром завоював популярність серед глядачів села і району.</a:t>
            </a:r>
            <a:endParaRPr lang="ru-RU" sz="2000" dirty="0"/>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3968" y="1340768"/>
            <a:ext cx="4802919" cy="3269593"/>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717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952" y="3573016"/>
            <a:ext cx="4819250" cy="3256545"/>
          </a:xfrm>
          <a:prstGeom prst="rect">
            <a:avLst/>
          </a:prstGeom>
          <a:noFill/>
          <a:ln w="19050">
            <a:solidFill>
              <a:srgbClr val="000000"/>
            </a:solidFill>
            <a:miter lim="800000"/>
            <a:headEnd/>
            <a:tailEnd/>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0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solidFill>
            <a:schemeClr val="bg1"/>
          </a:solidFill>
          <a:effectLst>
            <a:softEdge rad="31750"/>
          </a:effectLst>
        </p:spPr>
        <p:txBody>
          <a:bodyPr>
            <a:normAutofit/>
          </a:bodyPr>
          <a:lstStyle/>
          <a:p>
            <a:pPr indent="536575" algn="just"/>
            <a:r>
              <a:rPr lang="uk-UA" sz="2000" dirty="0"/>
              <a:t>Йшли роки, змінювалися учасники колективу, поповнювався репертуар пісень.</a:t>
            </a:r>
            <a:endParaRPr lang="ru-RU" sz="2000" dirty="0"/>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81644" y="3717033"/>
            <a:ext cx="4562356" cy="314096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5016" y="1720215"/>
            <a:ext cx="4613008" cy="314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738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57200" y="1124744"/>
            <a:ext cx="8229600" cy="1728192"/>
          </a:xfrm>
          <a:solidFill>
            <a:schemeClr val="bg1"/>
          </a:solidFill>
          <a:effectLst>
            <a:softEdge rad="63500"/>
          </a:effectLst>
        </p:spPr>
        <p:txBody>
          <a:bodyPr>
            <a:noAutofit/>
          </a:bodyPr>
          <a:lstStyle/>
          <a:p>
            <a:pPr lvl="0" indent="449263" algn="just">
              <a:spcBef>
                <a:spcPct val="20000"/>
              </a:spcBef>
            </a:pPr>
            <a:r>
              <a:rPr lang="uk-UA" sz="2000" dirty="0">
                <a:solidFill>
                  <a:prstClr val="black"/>
                </a:solidFill>
                <a:ea typeface="+mn-ea"/>
                <a:cs typeface="+mn-cs"/>
              </a:rPr>
              <a:t>Учасники колективу збирали і записували старовинні пісні і незабаром їх набралось більше ста. Колектив неодноразово виступав на районних святах, в селах району. Особливо активізувалася робота колективу в  1993 році, коли після шестирічної перерви його знову очолила Марія Григорівна </a:t>
            </a:r>
            <a:r>
              <a:rPr lang="uk-UA" sz="2000" dirty="0" err="1">
                <a:solidFill>
                  <a:prstClr val="black"/>
                </a:solidFill>
                <a:ea typeface="+mn-ea"/>
                <a:cs typeface="+mn-cs"/>
              </a:rPr>
              <a:t>Рябокобилюк</a:t>
            </a:r>
            <a:r>
              <a:rPr lang="uk-UA" sz="2000" dirty="0">
                <a:solidFill>
                  <a:prstClr val="black"/>
                </a:solidFill>
                <a:ea typeface="+mn-ea"/>
                <a:cs typeface="+mn-cs"/>
              </a:rPr>
              <a:t>. Колектив розучив 10 обрядів та звичаїв нашого народу. В репертуарі вже було  понад 150 пісень.</a:t>
            </a:r>
            <a:endParaRPr lang="ru-RU" sz="20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409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82" y="3683362"/>
            <a:ext cx="4557718" cy="3174637"/>
          </a:xfrm>
          <a:prstGeom prst="rect">
            <a:avLst/>
          </a:prstGeom>
          <a:noFill/>
          <a:ln w="19050">
            <a:solidFill>
              <a:srgbClr val="000000"/>
            </a:solidFill>
            <a:miter lim="800000"/>
            <a:headEnd/>
            <a:tailEnd/>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016" y="3590621"/>
            <a:ext cx="4574992" cy="341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164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4"/>
          <p:cNvSpPr>
            <a:spLocks noGrp="1"/>
          </p:cNvSpPr>
          <p:nvPr>
            <p:ph type="title"/>
          </p:nvPr>
        </p:nvSpPr>
        <p:spPr>
          <a:xfrm>
            <a:off x="457200" y="476672"/>
            <a:ext cx="8229600" cy="1210146"/>
          </a:xfrm>
          <a:solidFill>
            <a:schemeClr val="bg1"/>
          </a:solidFill>
          <a:effectLst>
            <a:softEdge rad="63500"/>
          </a:effectLst>
        </p:spPr>
        <p:txBody>
          <a:bodyPr>
            <a:normAutofit/>
          </a:bodyPr>
          <a:lstStyle/>
          <a:p>
            <a:pPr lvl="0" indent="536575" algn="just">
              <a:spcBef>
                <a:spcPct val="20000"/>
              </a:spcBef>
            </a:pPr>
            <a:r>
              <a:rPr lang="uk-UA" sz="2000" dirty="0">
                <a:solidFill>
                  <a:prstClr val="black"/>
                </a:solidFill>
                <a:ea typeface="+mn-ea"/>
                <a:cs typeface="+mn-cs"/>
              </a:rPr>
              <a:t>8 грудня 1993 року, згідно рішення колегії обласного управління культури, колективу було присвоєно звання «Народний самодіяльний  фольклорно-етнографічний колектив «КАЛИНА».</a:t>
            </a:r>
            <a:endParaRPr lang="ru-RU" sz="2000"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323528" y="1988840"/>
            <a:ext cx="3127003" cy="4408111"/>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диплом 1"/>
          <p:cNvPicPr>
            <a:picLocks noChangeAspect="1" noChangeArrowheads="1"/>
          </p:cNvPicPr>
          <p:nvPr/>
        </p:nvPicPr>
        <p:blipFill>
          <a:blip r:embed="rId4" cstate="email">
            <a:lum bright="-18000"/>
            <a:extLst>
              <a:ext uri="{28A0092B-C50C-407E-A947-70E740481C1C}">
                <a14:useLocalDpi xmlns:a14="http://schemas.microsoft.com/office/drawing/2010/main"/>
              </a:ext>
            </a:extLst>
          </a:blip>
          <a:srcRect/>
          <a:stretch>
            <a:fillRect/>
          </a:stretch>
        </p:blipFill>
        <p:spPr bwMode="auto">
          <a:xfrm>
            <a:off x="3995936" y="2132856"/>
            <a:ext cx="4824536" cy="37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462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0" y="116632"/>
            <a:ext cx="9144000" cy="2542599"/>
          </a:xfrm>
          <a:solidFill>
            <a:schemeClr val="bg1"/>
          </a:solidFill>
          <a:effectLst>
            <a:softEdge rad="63500"/>
          </a:effectLst>
        </p:spPr>
        <p:txBody>
          <a:bodyPr>
            <a:normAutofit/>
          </a:bodyPr>
          <a:lstStyle/>
          <a:p>
            <a:pPr marL="0" indent="363538" algn="just">
              <a:buNone/>
            </a:pPr>
            <a:r>
              <a:rPr lang="uk-UA" sz="2000" dirty="0"/>
              <a:t>Склад колективу частково змінився і тепер в ньому приймало участь 16 учасниць.</a:t>
            </a:r>
          </a:p>
          <a:p>
            <a:pPr marL="0" indent="363538" algn="just">
              <a:buNone/>
            </a:pPr>
            <a:r>
              <a:rPr lang="uk-UA" sz="2000" dirty="0"/>
              <a:t>Керівником колективу  стала </a:t>
            </a:r>
            <a:r>
              <a:rPr lang="uk-UA" sz="2000" dirty="0" err="1"/>
              <a:t>Захарук</a:t>
            </a:r>
            <a:r>
              <a:rPr lang="uk-UA" sz="2000" dirty="0"/>
              <a:t> Юлія Миколаївна. Колектив побував з концертами майже в кожному селі Уманського району, виступали в </a:t>
            </a:r>
            <a:r>
              <a:rPr lang="uk-UA" sz="2000" dirty="0" err="1"/>
              <a:t>Христинівці</a:t>
            </a:r>
            <a:r>
              <a:rPr lang="uk-UA" sz="2000" dirty="0"/>
              <a:t>, </a:t>
            </a:r>
            <a:r>
              <a:rPr lang="uk-UA" sz="2000" dirty="0" err="1"/>
              <a:t>Монастирищі</a:t>
            </a:r>
            <a:r>
              <a:rPr lang="uk-UA" sz="2000" dirty="0"/>
              <a:t>, </a:t>
            </a:r>
            <a:r>
              <a:rPr lang="uk-UA" sz="2000" dirty="0" err="1"/>
              <a:t>Маньківці</a:t>
            </a:r>
            <a:r>
              <a:rPr lang="uk-UA" sz="2000" dirty="0"/>
              <a:t>, </a:t>
            </a:r>
            <a:r>
              <a:rPr lang="uk-UA" sz="2000" dirty="0" err="1"/>
              <a:t>Тальному</a:t>
            </a:r>
            <a:r>
              <a:rPr lang="uk-UA" sz="2000" dirty="0"/>
              <a:t>, Черкасах, Києві, (Музей архітектури і побуту </a:t>
            </a:r>
            <a:r>
              <a:rPr lang="uk-UA" sz="2000" dirty="0" err="1"/>
              <a:t>Пирогово</a:t>
            </a:r>
            <a:r>
              <a:rPr lang="uk-UA" sz="2000" dirty="0"/>
              <a:t>).Неодноразово нагороджувався грамотами, дипломами та найбільшою нагородою були глядацькі симпатії.</a:t>
            </a:r>
            <a:endParaRPr lang="ru-RU" sz="20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73851" y="2659231"/>
            <a:ext cx="5996297" cy="416409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641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60375" y="129606"/>
            <a:ext cx="8229600" cy="1143000"/>
          </a:xfrm>
          <a:solidFill>
            <a:schemeClr val="bg1"/>
          </a:solidFill>
          <a:effectLst>
            <a:softEdge rad="63500"/>
          </a:effectLst>
        </p:spPr>
        <p:txBody>
          <a:bodyPr>
            <a:normAutofit/>
          </a:bodyPr>
          <a:lstStyle/>
          <a:p>
            <a:pPr lvl="0" indent="536575" algn="just">
              <a:spcBef>
                <a:spcPct val="20000"/>
              </a:spcBef>
            </a:pPr>
            <a:r>
              <a:rPr lang="uk-UA" sz="2000" dirty="0">
                <a:solidFill>
                  <a:prstClr val="black"/>
                </a:solidFill>
                <a:ea typeface="+mn-ea"/>
                <a:cs typeface="+mn-cs"/>
              </a:rPr>
              <a:t>В 2006 році керівником колективу знову стала  працювати Марія Григорівна </a:t>
            </a:r>
            <a:r>
              <a:rPr lang="uk-UA" sz="2000" dirty="0" err="1">
                <a:solidFill>
                  <a:prstClr val="black"/>
                </a:solidFill>
                <a:ea typeface="+mn-ea"/>
                <a:cs typeface="+mn-cs"/>
              </a:rPr>
              <a:t>Рябокобилюк</a:t>
            </a:r>
            <a:r>
              <a:rPr lang="uk-UA" sz="2000" dirty="0">
                <a:solidFill>
                  <a:prstClr val="black"/>
                </a:solidFill>
                <a:ea typeface="+mn-ea"/>
                <a:cs typeface="+mn-cs"/>
              </a:rPr>
              <a:t> і працювала по 2015 рік.</a:t>
            </a:r>
            <a:br>
              <a:rPr lang="uk-UA" sz="2000" dirty="0">
                <a:solidFill>
                  <a:prstClr val="black"/>
                </a:solidFill>
                <a:ea typeface="+mn-ea"/>
                <a:cs typeface="+mn-cs"/>
              </a:rPr>
            </a:br>
            <a:r>
              <a:rPr lang="uk-UA" sz="2000" dirty="0">
                <a:solidFill>
                  <a:prstClr val="black"/>
                </a:solidFill>
                <a:ea typeface="+mn-ea"/>
                <a:cs typeface="+mn-cs"/>
              </a:rPr>
              <a:t>Змінився і склад колективу.</a:t>
            </a:r>
            <a:endParaRPr lang="ru-RU" dirty="0"/>
          </a:p>
        </p:txBody>
      </p:sp>
      <p:sp>
        <p:nvSpPr>
          <p:cNvPr id="4" name="AutoShape 2" descr="https://lh3.google.com/pw/ACtC-3eqAnBC3CATNNGO27gN6pSzmO8XHXlQ2aQQGGTFFWLUuMg1e706xSSGazdlIULZnGUgaV9qhpPWAKMAYXnx-_WiRCIpvw=w876-h657-no?authuser=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lh3.google.com/pw/ACtC-3eqAnBC3CATNNGO27gN6pSzmO8XHXlQ2aQQGGTFFWLUuMg1e706xSSGazdlIULZnGUgaV9qhpPWAKMAYXnx-_WiRCIpvw=w876-h657-no?authuser=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51" name="Picture 11"/>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2435411" y="1268760"/>
            <a:ext cx="3915386" cy="2624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5575" y="3729036"/>
            <a:ext cx="4171951" cy="3128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7" descr="https://lh3.google.com/pw/ACtC-3fU-EUF8-AnLu7L-0iGAttuV8umEPDrlnZg7SaitRgI8dcqSa8CNwFjs_fLctp1QvAUB-VivQgw-mo1f8_We9zyaauapw=w876-h657-no?authuser=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48"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16016" y="3729037"/>
            <a:ext cx="4202319" cy="3151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10" descr="https://lh3.google.com/pw/ACtC-3ePaARbaUXWcnZItb4u-ZI_J0SohTuysGPegEgKfANufQZZaM_tMfyvJsGbG6Hw-781hNBCPnvr6F866pQozrSJ85Tpkg=w980-h658-no?authuser=1"/>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10457587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637</Words>
  <Application>Microsoft Office PowerPoint</Application>
  <PresentationFormat>Экран (4:3)</PresentationFormat>
  <Paragraphs>31</Paragraphs>
  <Slides>16</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BancoLightTT</vt:lpstr>
      <vt:lpstr>Calibri</vt:lpstr>
      <vt:lpstr>Times New Roman</vt:lpstr>
      <vt:lpstr>Тема Office</vt:lpstr>
      <vt:lpstr>П І Д П Р О Е К Т «ПИШАЮСЯ  ТОБОЮ, РІДНИЙ  КРАЮ»</vt:lpstr>
      <vt:lpstr>Мета підпроекту:</vt:lpstr>
      <vt:lpstr>… Де тиха Ятрань, крізь віки, Несе в майбутнє води. Де густі верби у ставках Свою купають вроду.   Там, серед вічної краси Вкраїнської природи, Лежать закохані в пісні І працю, - Черповоди. (М.Б.Романенко)</vt:lpstr>
      <vt:lpstr>Колектив співав українські народні пісні, які подобались людям, незабаром завоював популярність серед глядачів села і району.</vt:lpstr>
      <vt:lpstr>Йшли роки, змінювалися учасники колективу, поповнювався репертуар пісень.</vt:lpstr>
      <vt:lpstr>Учасники колективу збирали і записували старовинні пісні і незабаром їх набралось більше ста. Колектив неодноразово виступав на районних святах, в селах району. Особливо активізувалася робота колективу в  1993 році, коли після шестирічної перерви його знову очолила Марія Григорівна Рябокобилюк. Колектив розучив 10 обрядів та звичаїв нашого народу. В репертуарі вже було  понад 150 пісень.</vt:lpstr>
      <vt:lpstr>8 грудня 1993 року, згідно рішення колегії обласного управління культури, колективу було присвоєно звання «Народний самодіяльний  фольклорно-етнографічний колектив «КАЛИНА».</vt:lpstr>
      <vt:lpstr>Презентация PowerPoint</vt:lpstr>
      <vt:lpstr>В 2006 році керівником колективу знову стала  працювати Марія Григорівна Рябокобилюк і працювала по 2015 рік. Змінився і склад колективу.</vt:lpstr>
      <vt:lpstr>Презентация PowerPoint</vt:lpstr>
      <vt:lpstr>За участь  в районних та обласних заходах, за багаторічну і сумлінну працю, вагомий внесок у розвиток та популяризацію української культури, колектив «КАЛИНА»  неодноразово нагороджувався грамотами та подяками.</vt:lpstr>
      <vt:lpstr>При колективі «КАЛИНА» створено групу–супутників – «КАЛИНОНЬКА». До якого входили учениці Черповодівської загальноосвітньої школи І-ІІ ступенів. Склад якої мінявся, а зараз налічує - 6 осіб.</vt:lpstr>
      <vt:lpstr>Колектив «КАЛИНОНЬКА»    має  свій  репертуар, це пісні: «Цвіте  терен», «Не жаль  мені вечорочка», «Ой у полі три тополі», «Ой  вишенько-черешенько», «В мене батько лихий», «Ой не сваріться моя мамо», «Свято», «Колядник». Без їх участі  не проводиться жоден святковий концерт, огляд, щедрівки, колядки.</vt:lpstr>
      <vt:lpstr>Діти досліджують  та вивчають старовинні пісні, щедрівки, колядки, традиційні українські народні свята. А потім застосовують нові знання під час проведення різноманітних заходів. Наприклад: святкування Андріївських вечорниць, Стрітення. </vt:lpstr>
      <vt:lpstr>Щорічно беремо участь у районному фестивалі «Щедрівочка щедрувала».</vt:lpstr>
      <vt:lpstr>Висновок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111</dc:creator>
  <cp:lastModifiedBy>Олена</cp:lastModifiedBy>
  <cp:revision>44</cp:revision>
  <dcterms:created xsi:type="dcterms:W3CDTF">2020-10-21T12:09:45Z</dcterms:created>
  <dcterms:modified xsi:type="dcterms:W3CDTF">2020-11-03T07:53:51Z</dcterms:modified>
</cp:coreProperties>
</file>